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8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2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5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7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8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8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4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3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9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4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8E03E-CADB-46A7-8AFD-336CEEBBD67C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E74B0-23BF-4755-94A1-96A9FFBA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20.xml"/><Relationship Id="rId18" Type="http://schemas.openxmlformats.org/officeDocument/2006/relationships/image" Target="../media/image17.jpg"/><Relationship Id="rId3" Type="http://schemas.microsoft.com/office/2007/relationships/media" Target="../media/media2.mp3"/><Relationship Id="rId21" Type="http://schemas.openxmlformats.org/officeDocument/2006/relationships/slide" Target="slide16.xml"/><Relationship Id="rId7" Type="http://schemas.openxmlformats.org/officeDocument/2006/relationships/slideLayout" Target="../slideLayouts/slideLayout2.xml"/><Relationship Id="rId12" Type="http://schemas.openxmlformats.org/officeDocument/2006/relationships/slide" Target="slide8.xml"/><Relationship Id="rId17" Type="http://schemas.openxmlformats.org/officeDocument/2006/relationships/slide" Target="slide17.xml"/><Relationship Id="rId2" Type="http://schemas.openxmlformats.org/officeDocument/2006/relationships/audio" Target="../media/media1.wav"/><Relationship Id="rId16" Type="http://schemas.openxmlformats.org/officeDocument/2006/relationships/image" Target="../media/image16.jpg"/><Relationship Id="rId20" Type="http://schemas.openxmlformats.org/officeDocument/2006/relationships/image" Target="../media/image18.jpe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10" Type="http://schemas.openxmlformats.org/officeDocument/2006/relationships/image" Target="../media/image13.gif"/><Relationship Id="rId19" Type="http://schemas.openxmlformats.org/officeDocument/2006/relationships/slide" Target="slide18.xml"/><Relationship Id="rId4" Type="http://schemas.openxmlformats.org/officeDocument/2006/relationships/audio" Target="../media/media2.mp3"/><Relationship Id="rId9" Type="http://schemas.openxmlformats.org/officeDocument/2006/relationships/image" Target="../media/image12.gif"/><Relationship Id="rId14" Type="http://schemas.openxmlformats.org/officeDocument/2006/relationships/image" Target="../media/image15.jpg"/><Relationship Id="rId2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3890" y="1734140"/>
            <a:ext cx="880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Which one follows the possessive adjective?</a:t>
            </a: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9903" y="2603203"/>
            <a:ext cx="13082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My</a:t>
            </a: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Your</a:t>
            </a: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Our</a:t>
            </a: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Their</a:t>
            </a: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His</a:t>
            </a: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Her</a:t>
            </a: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its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564964" y="2708035"/>
            <a:ext cx="422031" cy="2898877"/>
          </a:xfrm>
          <a:prstGeom prst="rightBrace">
            <a:avLst>
              <a:gd name="adj1" fmla="val 75000"/>
              <a:gd name="adj2" fmla="val 48544"/>
            </a:avLst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0" name="Plus 9"/>
          <p:cNvSpPr/>
          <p:nvPr/>
        </p:nvSpPr>
        <p:spPr>
          <a:xfrm>
            <a:off x="5392615" y="3882208"/>
            <a:ext cx="647114" cy="5205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01154" y="3642153"/>
            <a:ext cx="241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pitchFamily="18" charset="0"/>
              </a:rPr>
              <a:t>NOUN</a:t>
            </a:r>
            <a:endParaRPr lang="en-US" sz="54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3356" y="3097378"/>
            <a:ext cx="961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2843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5100" y="2171700"/>
            <a:ext cx="330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- tribe (n)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3441700"/>
            <a:ext cx="448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 tribal (a)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91330">
            <a:off x="2760209" y="2122103"/>
            <a:ext cx="4433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  <a:t>- beauty (n)</a:t>
            </a:r>
            <a:endParaRPr lang="en-US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191330">
            <a:off x="2198523" y="3398651"/>
            <a:ext cx="5942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  <a:t> beautiful (a)</a:t>
            </a:r>
            <a:endParaRPr lang="en-US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0" y="2673628"/>
            <a:ext cx="433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- recognize (v)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0700" y="3596958"/>
            <a:ext cx="588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 recognition (n)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2900" y="152400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Ha Long Bay is </a:t>
            </a:r>
            <a:r>
              <a:rPr lang="en-US" sz="2800" u="sng" dirty="0" smtClean="0">
                <a:solidFill>
                  <a:srgbClr val="FF0000"/>
                </a:solidFill>
              </a:rPr>
              <a:t>recognized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by UNESCO as a World Heritage Site. 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767" y="2652933"/>
            <a:ext cx="414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- variety (n)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6317" y="3993271"/>
            <a:ext cx="448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 various (n)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91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7371148" y="1050849"/>
            <a:ext cx="4225816" cy="4358527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199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199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38293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99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- 10</a:t>
              </a:r>
              <a:endParaRPr lang="vi-VN" sz="2599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93350" y="906193"/>
              <a:ext cx="2025648" cy="1019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Exchange another group’s points</a:t>
              </a:r>
              <a:endParaRPr lang="vi-VN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42897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99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599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199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199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644831">
              <a:off x="6660977" y="4492954"/>
              <a:ext cx="2025648" cy="67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199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 2</a:t>
              </a:r>
              <a:endParaRPr lang="vi-VN" sz="3199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155469" y="4486637"/>
              <a:ext cx="1924520" cy="807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Steal another group’s points</a:t>
              </a:r>
              <a:endParaRPr lang="vi-VN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114583" y="3306148"/>
              <a:ext cx="2025649" cy="111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Lose points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6537" y="5877401"/>
            <a:ext cx="2703034" cy="84877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599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</a:t>
            </a:r>
            <a:endParaRPr lang="vi-VN" sz="3599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7452" y="392624"/>
            <a:ext cx="5128260" cy="1015308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/>
            <a:r>
              <a:rPr lang="en-US" sz="5998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9" y="846465"/>
            <a:ext cx="495121" cy="437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20" y="1208275"/>
            <a:ext cx="495121" cy="4379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76" y="681272"/>
            <a:ext cx="495121" cy="437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67" y="2655225"/>
            <a:ext cx="1349255" cy="115083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2844" y="-693483"/>
            <a:ext cx="609380" cy="60938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38822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789495" y="2331044"/>
            <a:ext cx="605497" cy="13195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rId12" action="ppaction://hlinksldjump"/>
          </p:cNvPr>
          <p:cNvSpPr/>
          <p:nvPr/>
        </p:nvSpPr>
        <p:spPr>
          <a:xfrm rot="5400000">
            <a:off x="11317103" y="2691234"/>
            <a:ext cx="682150" cy="616913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Tieng-Cuoi-ba-d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9991" y="-583889"/>
            <a:ext cx="609380" cy="609380"/>
          </a:xfrm>
          <a:prstGeom prst="rect">
            <a:avLst/>
          </a:prstGeom>
        </p:spPr>
      </p:pic>
      <p:pic>
        <p:nvPicPr>
          <p:cNvPr id="15" name="Tieng-vo-tay-hoan-ho-www_nhacchuongvui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4972" y="-605348"/>
            <a:ext cx="609380" cy="609380"/>
          </a:xfrm>
          <a:prstGeom prst="rect">
            <a:avLst/>
          </a:prstGeom>
        </p:spPr>
      </p:pic>
      <p:sp>
        <p:nvSpPr>
          <p:cNvPr id="8" name="Rounded Rectangle 7">
            <a:hlinkClick r:id="rId13" action="ppaction://hlinksldjump"/>
          </p:cNvPr>
          <p:cNvSpPr/>
          <p:nvPr/>
        </p:nvSpPr>
        <p:spPr>
          <a:xfrm>
            <a:off x="528047" y="1845480"/>
            <a:ext cx="2062084" cy="168522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b="1" dirty="0"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5066789" y="1845480"/>
            <a:ext cx="2042679" cy="1654708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b="1" dirty="0"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3" name="Rounded Rectangle 62">
            <a:hlinkClick r:id="rId17" action="ppaction://hlinksldjump"/>
          </p:cNvPr>
          <p:cNvSpPr/>
          <p:nvPr/>
        </p:nvSpPr>
        <p:spPr>
          <a:xfrm>
            <a:off x="580190" y="4526124"/>
            <a:ext cx="2042679" cy="165285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b="1" dirty="0"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4" name="Rounded Rectangle 63">
            <a:hlinkClick r:id="rId19" action="ppaction://hlinksldjump"/>
          </p:cNvPr>
          <p:cNvSpPr/>
          <p:nvPr/>
        </p:nvSpPr>
        <p:spPr>
          <a:xfrm>
            <a:off x="2817978" y="3110556"/>
            <a:ext cx="2009786" cy="1613653"/>
          </a:xfrm>
          <a:prstGeom prst="roundRect">
            <a:avLst/>
          </a:prstGeom>
          <a:blipFill>
            <a:blip r:embed="rId20"/>
            <a:stretch>
              <a:fillRect/>
            </a:stretch>
          </a:blip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b="1" dirty="0"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5" name="Rounded Rectangle 64">
            <a:hlinkClick r:id="rId21" action="ppaction://hlinksldjump"/>
          </p:cNvPr>
          <p:cNvSpPr/>
          <p:nvPr/>
        </p:nvSpPr>
        <p:spPr>
          <a:xfrm>
            <a:off x="5102952" y="4526124"/>
            <a:ext cx="2006516" cy="1652853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b="1" dirty="0"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749" y="3489900"/>
            <a:ext cx="197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 Long Bay</a:t>
            </a:r>
            <a:endParaRPr lang="en-US" sz="2400" dirty="0"/>
          </a:p>
        </p:txBody>
      </p:sp>
      <p:sp>
        <p:nvSpPr>
          <p:cNvPr id="66" name="TextBox 65"/>
          <p:cNvSpPr txBox="1"/>
          <p:nvPr/>
        </p:nvSpPr>
        <p:spPr>
          <a:xfrm>
            <a:off x="5540538" y="3476071"/>
            <a:ext cx="197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 Nang</a:t>
            </a:r>
            <a:endParaRPr lang="en-US" sz="2400" dirty="0"/>
          </a:p>
        </p:txBody>
      </p:sp>
      <p:sp>
        <p:nvSpPr>
          <p:cNvPr id="67" name="TextBox 66"/>
          <p:cNvSpPr txBox="1"/>
          <p:nvPr/>
        </p:nvSpPr>
        <p:spPr>
          <a:xfrm>
            <a:off x="756867" y="6178977"/>
            <a:ext cx="197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Phan </a:t>
            </a:r>
            <a:r>
              <a:rPr lang="en-US" sz="2400" dirty="0" err="1" smtClean="0"/>
              <a:t>Thiet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3369761" y="4802117"/>
            <a:ext cx="197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 Pa</a:t>
            </a:r>
            <a:endParaRPr lang="en-US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4977142" y="6202453"/>
            <a:ext cx="2554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Ben </a:t>
            </a:r>
            <a:r>
              <a:rPr lang="en-US" sz="2400" dirty="0" err="1" smtClean="0"/>
              <a:t>Thanh</a:t>
            </a:r>
            <a:r>
              <a:rPr lang="en-US" sz="2400" dirty="0" smtClean="0"/>
              <a:t> market</a:t>
            </a:r>
            <a:endParaRPr lang="en-US" sz="2400" dirty="0"/>
          </a:p>
        </p:txBody>
      </p:sp>
      <p:sp>
        <p:nvSpPr>
          <p:cNvPr id="14" name="Oval 13">
            <a:hlinkClick r:id="rId23" action="ppaction://hlinksldjump"/>
          </p:cNvPr>
          <p:cNvSpPr/>
          <p:nvPr/>
        </p:nvSpPr>
        <p:spPr>
          <a:xfrm>
            <a:off x="11648763" y="131024"/>
            <a:ext cx="494321" cy="523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0 L 1.666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8" dur="110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2" dur="8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8" grpId="0" animBg="1"/>
      <p:bldP spid="62" grpId="0" animBg="1"/>
      <p:bldP spid="63" grpId="0" animBg="1"/>
      <p:bldP spid="64" grpId="0" animBg="1"/>
      <p:bldP spid="65" grpId="0" animBg="1"/>
      <p:bldP spid="13" grpId="0"/>
      <p:bldP spid="66" grpId="0"/>
      <p:bldP spid="67" grpId="0"/>
      <p:bldP spid="68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6425" y="2194559"/>
            <a:ext cx="803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There is a big, well-know _____institute in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Nha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Trang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1437" y="300188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A. sea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1437" y="352510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. marine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1437" y="404832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C. ocean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1437" y="4579693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. oceanic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3681437" y="297938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3681437" y="3525108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3681437" y="402582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81437" y="457154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 smtClean="0">
                <a:solidFill>
                  <a:srgbClr val="FF0000"/>
                </a:solidFill>
              </a:rPr>
              <a:t>. oceanic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Left Arrow 10">
            <a:hlinkClick r:id="rId4" action="ppaction://hlinksldjump"/>
          </p:cNvPr>
          <p:cNvSpPr/>
          <p:nvPr/>
        </p:nvSpPr>
        <p:spPr>
          <a:xfrm>
            <a:off x="633046" y="5739618"/>
            <a:ext cx="942535" cy="604911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6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5425" y="2183310"/>
            <a:ext cx="803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Do you often read a ________newspaper? 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1437" y="457154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D. date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1437" y="352510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. day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1437" y="404832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C.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dayly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1437" y="3024387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A. daily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3681437" y="454904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3681437" y="3525108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3681437" y="402582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81437" y="3033377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A. daily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Left Arrow 10">
            <a:hlinkClick r:id="rId4" action="ppaction://hlinksldjump"/>
          </p:cNvPr>
          <p:cNvSpPr/>
          <p:nvPr/>
        </p:nvSpPr>
        <p:spPr>
          <a:xfrm>
            <a:off x="633046" y="5739618"/>
            <a:ext cx="942535" cy="604911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5425" y="2183310"/>
            <a:ext cx="803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Sapa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has many _______mountainous resorts.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1437" y="457154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D.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beautifuly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1437" y="2990639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A. beautiful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1437" y="404832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C. beauty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1437" y="3547607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. beautifully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3681437" y="454904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3681437" y="299063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3681437" y="402582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81437" y="353635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B. beautifully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Left Arrow 10">
            <a:hlinkClick r:id="rId4" action="ppaction://hlinksldjump"/>
          </p:cNvPr>
          <p:cNvSpPr/>
          <p:nvPr/>
        </p:nvSpPr>
        <p:spPr>
          <a:xfrm>
            <a:off x="633046" y="5739618"/>
            <a:ext cx="942535" cy="604911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2465" y="2151656"/>
            <a:ext cx="803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There are lots of hotels and _____islands in Ha Long.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1437" y="457154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D. variation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1437" y="2990639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A. variety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1437" y="353635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B. vary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1437" y="4037079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C.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arious 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3681437" y="454904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3681437" y="299063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3681437" y="351385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81437" y="403958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C. various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Left Arrow 10">
            <a:hlinkClick r:id="rId4" action="ppaction://hlinksldjump"/>
          </p:cNvPr>
          <p:cNvSpPr/>
          <p:nvPr/>
        </p:nvSpPr>
        <p:spPr>
          <a:xfrm>
            <a:off x="633046" y="5739618"/>
            <a:ext cx="942535" cy="604911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4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436" y="1928142"/>
            <a:ext cx="6423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Which one is before the noun?</a:t>
            </a: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3" name="Plus 2"/>
          <p:cNvSpPr/>
          <p:nvPr/>
        </p:nvSpPr>
        <p:spPr>
          <a:xfrm>
            <a:off x="4975275" y="3715963"/>
            <a:ext cx="647114" cy="5205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5330" y="2607967"/>
            <a:ext cx="9612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  <a:endParaRPr lang="en-US" sz="1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8400" y="3434918"/>
            <a:ext cx="294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pitchFamily="18" charset="0"/>
              </a:rPr>
              <a:t>NOUN</a:t>
            </a:r>
            <a:endParaRPr lang="en-US" sz="66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5940" y="3422217"/>
            <a:ext cx="3712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pitchFamily="18" charset="0"/>
              </a:rPr>
              <a:t>adjective</a:t>
            </a:r>
            <a:endParaRPr lang="en-US" sz="66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610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4" grpId="1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136" y="2194560"/>
            <a:ext cx="803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I didn’t ______her voice at the first time.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7140" y="4082077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C. recognizably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1437" y="2990639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A. recognizable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1437" y="3536358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B. recognition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7140" y="4594047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D. recognize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3677140" y="4059578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3681437" y="299063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3681437" y="3513859"/>
            <a:ext cx="609600" cy="523220"/>
          </a:xfrm>
          <a:prstGeom prst="mathMultiply">
            <a:avLst>
              <a:gd name="adj1" fmla="val 10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77140" y="4594047"/>
            <a:ext cx="33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D. recognize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Left Arrow 10">
            <a:hlinkClick r:id="rId4" action="ppaction://hlinksldjump"/>
          </p:cNvPr>
          <p:cNvSpPr/>
          <p:nvPr/>
        </p:nvSpPr>
        <p:spPr>
          <a:xfrm>
            <a:off x="633046" y="5739618"/>
            <a:ext cx="942535" cy="604911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1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7200" y="1193800"/>
            <a:ext cx="6388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1. It’s difficult to find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____________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at busy time. (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accommodate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Sapa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is a famous__________ resort in Vietnam. (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mountain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3. Every week, there are two ________ from Ho Chi Minh City to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Dalat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(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fly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4. These tourists want to visit an ____________ institute in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Nha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(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ocean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5. Most tourists like visiting ________villages.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tribe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0" y="469900"/>
            <a:ext cx="527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Give the correct form of word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1500" y="11938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accommodation</a:t>
            </a:r>
            <a:endParaRPr lang="en-US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196559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mountainous</a:t>
            </a:r>
            <a:endParaRPr lang="en-US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769100" y="2685341"/>
            <a:ext cx="93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flights</a:t>
            </a:r>
            <a:endParaRPr lang="en-US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378700" y="3405090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oceanic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4176882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tribal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7644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6700" y="1206500"/>
            <a:ext cx="433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HOMEWORK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5500" y="2362200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Learn by heart new words.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Prepare next lesson: Language focus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6200" y="2007802"/>
            <a:ext cx="828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Which one follows and modifies the verb?</a:t>
            </a: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3" name="Plus 2"/>
          <p:cNvSpPr/>
          <p:nvPr/>
        </p:nvSpPr>
        <p:spPr>
          <a:xfrm>
            <a:off x="4833368" y="3755793"/>
            <a:ext cx="647114" cy="5205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77015" y="2607966"/>
            <a:ext cx="9612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  <a:endParaRPr lang="en-US" sz="1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7440" y="3462047"/>
            <a:ext cx="294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pitchFamily="18" charset="0"/>
              </a:rPr>
              <a:t>Verb</a:t>
            </a:r>
            <a:endParaRPr lang="en-US" sz="66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0962" y="3462047"/>
            <a:ext cx="3712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pitchFamily="18" charset="0"/>
              </a:rPr>
              <a:t>adverb</a:t>
            </a:r>
            <a:endParaRPr lang="en-US" sz="66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14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4" grpId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3237" y="1814763"/>
            <a:ext cx="5387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Which one follows “to be”?</a:t>
            </a: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3" name="Plus 2"/>
          <p:cNvSpPr/>
          <p:nvPr/>
        </p:nvSpPr>
        <p:spPr>
          <a:xfrm>
            <a:off x="4648156" y="3741363"/>
            <a:ext cx="647114" cy="5205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57561" y="2478878"/>
            <a:ext cx="9612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  <a:endParaRPr lang="en-US" sz="1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4083" y="3353251"/>
            <a:ext cx="294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pitchFamily="18" charset="0"/>
              </a:rPr>
              <a:t>To be</a:t>
            </a:r>
            <a:endParaRPr lang="en-US" sz="66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408" y="3353251"/>
            <a:ext cx="3712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pitchFamily="18" charset="0"/>
              </a:rPr>
              <a:t>adjective</a:t>
            </a:r>
            <a:endParaRPr lang="en-US" sz="66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889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4" grpId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6800" y="2184400"/>
            <a:ext cx="330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- ocean (n)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3900" y="3454400"/>
            <a:ext cx="448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 oceanic (a)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31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05500" y="2616200"/>
            <a:ext cx="570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- accommodate (v)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3733800"/>
            <a:ext cx="580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 accommodation (n)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300" y="1752600"/>
            <a:ext cx="330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- fly (v)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1400" y="3022600"/>
            <a:ext cx="448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 flight (n)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9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0708" y="2099994"/>
            <a:ext cx="330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</a:rPr>
              <a:t>- day (n)</a:t>
            </a:r>
            <a:endParaRPr lang="en-US" sz="6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7980" y="3749822"/>
            <a:ext cx="4483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</a:rPr>
              <a:t> daily (a)</a:t>
            </a:r>
            <a:endParaRPr lang="en-US" sz="6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6800" y="2184400"/>
            <a:ext cx="433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- mountain (n)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00" y="3695700"/>
            <a:ext cx="585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 mountainous (a)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774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408</Words>
  <Application>Microsoft Office PowerPoint</Application>
  <PresentationFormat>Widescreen</PresentationFormat>
  <Paragraphs>101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MV Boli</vt:lpstr>
      <vt:lpstr>Sylfaen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</cp:revision>
  <dcterms:created xsi:type="dcterms:W3CDTF">2023-02-22T18:28:21Z</dcterms:created>
  <dcterms:modified xsi:type="dcterms:W3CDTF">2023-04-11T01:45:46Z</dcterms:modified>
</cp:coreProperties>
</file>